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media/image43.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6.jpg" ContentType="image/jpg"/>
  <Override PartName="/ppt/media/image47.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4.jpg" ContentType="image/jpg"/>
  <Override PartName="/ppt/media/image55.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62.jpg" ContentType="image/jpg"/>
  <Override PartName="/ppt/media/image63.jpg" ContentType="image/jp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Lst>
  <p:notesMasterIdLst>
    <p:notesMasterId r:id="rId88"/>
  </p:notesMasterIdLst>
  <p:handoutMasterIdLst>
    <p:handoutMasterId r:id="rId89"/>
  </p:handoutMasterIdLst>
  <p:sldIdLst>
    <p:sldId id="1021" r:id="rId14"/>
    <p:sldId id="793" r:id="rId15"/>
    <p:sldId id="1000" r:id="rId16"/>
    <p:sldId id="1001" r:id="rId17"/>
    <p:sldId id="1020" r:id="rId18"/>
    <p:sldId id="1011" r:id="rId19"/>
    <p:sldId id="959" r:id="rId20"/>
    <p:sldId id="1019" r:id="rId21"/>
    <p:sldId id="960" r:id="rId22"/>
    <p:sldId id="983" r:id="rId23"/>
    <p:sldId id="1022" r:id="rId24"/>
    <p:sldId id="988" r:id="rId25"/>
    <p:sldId id="262" r:id="rId26"/>
    <p:sldId id="1008" r:id="rId27"/>
    <p:sldId id="989" r:id="rId28"/>
    <p:sldId id="990" r:id="rId29"/>
    <p:sldId id="1023" r:id="rId30"/>
    <p:sldId id="991" r:id="rId31"/>
    <p:sldId id="1040" r:id="rId32"/>
    <p:sldId id="1017" r:id="rId33"/>
    <p:sldId id="1033" r:id="rId34"/>
    <p:sldId id="263" r:id="rId35"/>
    <p:sldId id="264" r:id="rId36"/>
    <p:sldId id="265" r:id="rId37"/>
    <p:sldId id="266" r:id="rId38"/>
    <p:sldId id="1049" r:id="rId39"/>
    <p:sldId id="1041" r:id="rId40"/>
    <p:sldId id="272" r:id="rId41"/>
    <p:sldId id="277" r:id="rId42"/>
    <p:sldId id="1050" r:id="rId43"/>
    <p:sldId id="276" r:id="rId44"/>
    <p:sldId id="280" r:id="rId45"/>
    <p:sldId id="283" r:id="rId46"/>
    <p:sldId id="286" r:id="rId47"/>
    <p:sldId id="992" r:id="rId48"/>
    <p:sldId id="1046" r:id="rId49"/>
    <p:sldId id="289" r:id="rId50"/>
    <p:sldId id="290" r:id="rId51"/>
    <p:sldId id="292" r:id="rId52"/>
    <p:sldId id="278" r:id="rId53"/>
    <p:sldId id="295" r:id="rId54"/>
    <p:sldId id="298" r:id="rId55"/>
    <p:sldId id="299" r:id="rId56"/>
    <p:sldId id="1047" r:id="rId57"/>
    <p:sldId id="1055" r:id="rId58"/>
    <p:sldId id="1048" r:id="rId59"/>
    <p:sldId id="301" r:id="rId60"/>
    <p:sldId id="302" r:id="rId61"/>
    <p:sldId id="304" r:id="rId62"/>
    <p:sldId id="305" r:id="rId63"/>
    <p:sldId id="306" r:id="rId64"/>
    <p:sldId id="307" r:id="rId65"/>
    <p:sldId id="308" r:id="rId66"/>
    <p:sldId id="309" r:id="rId67"/>
    <p:sldId id="310" r:id="rId68"/>
    <p:sldId id="1034" r:id="rId69"/>
    <p:sldId id="1035" r:id="rId70"/>
    <p:sldId id="1036" r:id="rId71"/>
    <p:sldId id="1025" r:id="rId72"/>
    <p:sldId id="1053" r:id="rId73"/>
    <p:sldId id="1026" r:id="rId74"/>
    <p:sldId id="311" r:id="rId75"/>
    <p:sldId id="1052" r:id="rId76"/>
    <p:sldId id="1027" r:id="rId77"/>
    <p:sldId id="287" r:id="rId78"/>
    <p:sldId id="288" r:id="rId79"/>
    <p:sldId id="1028" r:id="rId80"/>
    <p:sldId id="1029" r:id="rId81"/>
    <p:sldId id="1030" r:id="rId82"/>
    <p:sldId id="1037" r:id="rId83"/>
    <p:sldId id="1031" r:id="rId84"/>
    <p:sldId id="1032" r:id="rId85"/>
    <p:sldId id="915" r:id="rId86"/>
    <p:sldId id="916" r:id="rId8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98" d="100"/>
          <a:sy n="98" d="100"/>
        </p:scale>
        <p:origin x="72" y="28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handoutMaster" Target="handoutMasters/handoutMaster1.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commentAuthors" Target="commentAuthors.xml"/><Relationship Id="rId95" Type="http://schemas.microsoft.com/office/2016/11/relationships/changesInfo" Target="changesInfos/changesInfo1.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9/14/2018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9/14/2018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9/14/2018 12:25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9/14/2018 12:25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9/14/2018 12:25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9/14/2018 12:25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16</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 12:25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21</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46</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56</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57</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58</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59</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 12:25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9/14/2018 12:25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73</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9/14/2018 12:25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9/14/2018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424441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9/14/2018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 Id="rId8"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9/14/2018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3.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0.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56.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7.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1.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3.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143.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1.xml"/></Relationships>
</file>

<file path=ppt/slides/_rels/slide6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3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5.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5.xml"/><Relationship Id="rId5" Type="http://schemas.openxmlformats.org/officeDocument/2006/relationships/image" Target="../media/image6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727571"/>
          </a:xfrm>
        </p:spPr>
        <p:txBody>
          <a:bodyPr/>
          <a:lstStyle/>
          <a:p>
            <a:pPr marL="0" indent="0">
              <a:buNone/>
            </a:pPr>
            <a:r>
              <a:rPr lang="es-AR" dirty="0">
                <a:solidFill>
                  <a:schemeClr val="bg1"/>
                </a:solidFill>
              </a:rPr>
              <a:t>dotnet run</a:t>
            </a:r>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6764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Elegant functional 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ASP.NET Core Stack</a:t>
            </a:r>
            <a:br>
              <a:rPr lang="en-US" dirty="0">
                <a:solidFill>
                  <a:schemeClr val="bg1"/>
                </a:solidFill>
              </a:rPr>
            </a:br>
            <a:endParaRPr lang="hr-HR" dirty="0"/>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a:lnSpc>
                <a:spcPct val="124800"/>
              </a:lnSpc>
              <a:spcBef>
                <a:spcPts val="110"/>
              </a:spcBef>
            </a:pPr>
            <a:r>
              <a:rPr lang="en-US" sz="2399" spc="-155" dirty="0">
                <a:solidFill>
                  <a:schemeClr val="bg1"/>
                </a:solidFill>
                <a:latin typeface="Segoe UI Light" panose="020B0502040204020203" pitchFamily="34" charset="0"/>
                <a:cs typeface="Segoe UI Light" panose="020B0502040204020203" pitchFamily="34" charset="0"/>
              </a:rPr>
              <a:t>Console </a:t>
            </a:r>
            <a:r>
              <a:rPr lang="en-US" sz="2399" spc="-120" dirty="0">
                <a:solidFill>
                  <a:schemeClr val="bg1"/>
                </a:solidFill>
                <a:latin typeface="Segoe UI Light" panose="020B0502040204020203" pitchFamily="34" charset="0"/>
                <a:cs typeface="Segoe UI Light" panose="020B0502040204020203" pitchFamily="34" charset="0"/>
              </a:rPr>
              <a:t>App  </a:t>
            </a:r>
            <a:r>
              <a:rPr lang="en-US" sz="2399" spc="-235" dirty="0">
                <a:solidFill>
                  <a:schemeClr val="bg1"/>
                </a:solidFill>
                <a:latin typeface="Segoe UI Light" panose="020B0502040204020203" pitchFamily="34" charset="0"/>
                <a:cs typeface="Segoe UI Light" panose="020B0502040204020203" pitchFamily="34" charset="0"/>
              </a:rPr>
              <a:t>Class </a:t>
            </a:r>
            <a:r>
              <a:rPr lang="en-US" sz="2399" spc="-95" dirty="0">
                <a:solidFill>
                  <a:schemeClr val="bg1"/>
                </a:solidFill>
                <a:latin typeface="Segoe UI Light" panose="020B0502040204020203" pitchFamily="34" charset="0"/>
                <a:cs typeface="Segoe UI Light" panose="020B0502040204020203" pitchFamily="34" charset="0"/>
              </a:rPr>
              <a:t>Library  </a:t>
            </a:r>
            <a:r>
              <a:rPr lang="en-US" sz="2399" spc="-30" dirty="0">
                <a:solidFill>
                  <a:schemeClr val="bg1"/>
                </a:solidFill>
                <a:latin typeface="Segoe UI Light" panose="020B0502040204020203" pitchFamily="34" charset="0"/>
                <a:cs typeface="Segoe UI Light" panose="020B0502040204020203" pitchFamily="34" charset="0"/>
              </a:rPr>
              <a:t>Unit </a:t>
            </a:r>
            <a:r>
              <a:rPr lang="en-US" sz="2399" spc="-204" dirty="0">
                <a:solidFill>
                  <a:schemeClr val="bg1"/>
                </a:solidFill>
                <a:latin typeface="Segoe UI Light" panose="020B0502040204020203" pitchFamily="34" charset="0"/>
                <a:cs typeface="Segoe UI Light" panose="020B0502040204020203" pitchFamily="34" charset="0"/>
              </a:rPr>
              <a:t>Test  </a:t>
            </a:r>
            <a:r>
              <a:rPr lang="en-US" sz="2399" spc="-60" dirty="0" err="1">
                <a:solidFill>
                  <a:schemeClr val="bg1"/>
                </a:solidFill>
                <a:latin typeface="Segoe UI Light" panose="020B0502040204020203" pitchFamily="34" charset="0"/>
                <a:cs typeface="Segoe UI Light" panose="020B0502040204020203" pitchFamily="34" charset="0"/>
              </a:rPr>
              <a:t>xUnit</a:t>
            </a:r>
            <a:r>
              <a:rPr lang="en-US" sz="2399" spc="-60" dirty="0">
                <a:solidFill>
                  <a:schemeClr val="bg1"/>
                </a:solidFill>
                <a:latin typeface="Segoe UI Light" panose="020B0502040204020203" pitchFamily="34" charset="0"/>
                <a:cs typeface="Segoe UI Light" panose="020B0502040204020203" pitchFamily="34" charset="0"/>
              </a:rPr>
              <a:t> </a:t>
            </a:r>
            <a:r>
              <a:rPr lang="en-US" sz="2399" spc="-204" dirty="0">
                <a:solidFill>
                  <a:schemeClr val="bg1"/>
                </a:solidFill>
                <a:latin typeface="Segoe UI Light" panose="020B0502040204020203" pitchFamily="34" charset="0"/>
                <a:cs typeface="Segoe UI Light" panose="020B0502040204020203" pitchFamily="34" charset="0"/>
              </a:rPr>
              <a:t>Test </a:t>
            </a:r>
          </a:p>
          <a:p>
            <a:pPr marL="12696" marR="5078">
              <a:lnSpc>
                <a:spcPct val="124800"/>
              </a:lnSpc>
              <a:spcBef>
                <a:spcPts val="110"/>
              </a:spcBef>
            </a:pPr>
            <a:r>
              <a:rPr lang="en-US" sz="2399" spc="-204" dirty="0">
                <a:solidFill>
                  <a:schemeClr val="bg1"/>
                </a:solidFill>
                <a:latin typeface="Segoe UI Light" panose="020B0502040204020203" pitchFamily="34" charset="0"/>
                <a:cs typeface="Segoe UI Light" panose="020B0502040204020203" pitchFamily="34" charset="0"/>
              </a:rPr>
              <a:t>ASP.NET </a:t>
            </a:r>
            <a:r>
              <a:rPr lang="en-US" sz="2399" spc="-170" dirty="0">
                <a:solidFill>
                  <a:schemeClr val="bg1"/>
                </a:solidFill>
                <a:latin typeface="Segoe UI Light" panose="020B0502040204020203" pitchFamily="34" charset="0"/>
                <a:cs typeface="Segoe UI Light" panose="020B0502040204020203" pitchFamily="34" charset="0"/>
              </a:rPr>
              <a:t>Core</a:t>
            </a:r>
            <a:endParaRPr sz="2399" dirty="0">
              <a:solidFill>
                <a:schemeClr val="bg1"/>
              </a:solidFill>
              <a:latin typeface="Segoe UI Light" panose="020B0502040204020203" pitchFamily="34" charset="0"/>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a:lnSpc>
                <a:spcPct val="124800"/>
              </a:lnSpc>
              <a:spcBef>
                <a:spcPts val="110"/>
              </a:spcBef>
            </a:pPr>
            <a:r>
              <a:rPr sz="2399" spc="-120" dirty="0">
                <a:solidFill>
                  <a:schemeClr val="bg1"/>
                </a:solidFill>
                <a:latin typeface="Segoe UI Light" panose="020B0502040204020203" pitchFamily="34" charset="0"/>
                <a:cs typeface="Segoe UI Light" panose="020B0502040204020203" pitchFamily="34" charset="0"/>
              </a:rPr>
              <a:t>Empty  </a:t>
            </a:r>
            <a:r>
              <a:rPr sz="2399" spc="-145" dirty="0">
                <a:solidFill>
                  <a:schemeClr val="bg1"/>
                </a:solidFill>
                <a:latin typeface="Segoe UI Light" panose="020B0502040204020203" pitchFamily="34" charset="0"/>
                <a:cs typeface="Segoe UI Light" panose="020B0502040204020203" pitchFamily="34" charset="0"/>
              </a:rPr>
              <a:t>Web </a:t>
            </a:r>
            <a:r>
              <a:rPr sz="2399" spc="-215" dirty="0">
                <a:solidFill>
                  <a:schemeClr val="bg1"/>
                </a:solidFill>
                <a:latin typeface="Segoe UI Light" panose="020B0502040204020203" pitchFamily="34" charset="0"/>
                <a:cs typeface="Segoe UI Light" panose="020B0502040204020203" pitchFamily="34" charset="0"/>
              </a:rPr>
              <a:t>API  </a:t>
            </a:r>
            <a:r>
              <a:rPr sz="2399" spc="-145" dirty="0">
                <a:solidFill>
                  <a:schemeClr val="bg1"/>
                </a:solidFill>
                <a:latin typeface="Segoe UI Light" panose="020B0502040204020203" pitchFamily="34" charset="0"/>
                <a:cs typeface="Segoe UI Light" panose="020B0502040204020203" pitchFamily="34" charset="0"/>
              </a:rPr>
              <a:t>Web</a:t>
            </a:r>
            <a:r>
              <a:rPr sz="2399" spc="-215" dirty="0">
                <a:solidFill>
                  <a:schemeClr val="bg1"/>
                </a:solidFill>
                <a:latin typeface="Segoe UI Light" panose="020B0502040204020203" pitchFamily="34" charset="0"/>
                <a:cs typeface="Segoe UI Light" panose="020B0502040204020203" pitchFamily="34" charset="0"/>
              </a:rPr>
              <a:t> </a:t>
            </a:r>
            <a:r>
              <a:rPr sz="2399" spc="-120" dirty="0">
                <a:solidFill>
                  <a:schemeClr val="bg1"/>
                </a:solidFill>
                <a:latin typeface="Segoe UI Light" panose="020B0502040204020203" pitchFamily="34" charset="0"/>
                <a:cs typeface="Segoe UI Light" panose="020B0502040204020203" pitchFamily="34" charset="0"/>
              </a:rPr>
              <a:t>App</a:t>
            </a:r>
            <a:endParaRPr sz="2399" dirty="0">
              <a:solidFill>
                <a:schemeClr val="bg1"/>
              </a:solidFill>
              <a:latin typeface="Segoe UI Light" panose="020B0502040204020203" pitchFamily="34" charset="0"/>
              <a:cs typeface="Segoe UI Light" panose="020B0502040204020203" pitchFamily="34" charset="0"/>
            </a:endParaRPr>
          </a:p>
          <a:p>
            <a:pPr marL="12696" marR="77447">
              <a:lnSpc>
                <a:spcPts val="3599"/>
              </a:lnSpc>
              <a:spcBef>
                <a:spcPts val="225"/>
              </a:spcBef>
            </a:pPr>
            <a:r>
              <a:rPr sz="2399" spc="-145" dirty="0">
                <a:solidFill>
                  <a:schemeClr val="bg1"/>
                </a:solidFill>
                <a:latin typeface="Segoe UI Light" panose="020B0502040204020203" pitchFamily="34" charset="0"/>
                <a:cs typeface="Segoe UI Light" panose="020B0502040204020203" pitchFamily="34" charset="0"/>
              </a:rPr>
              <a:t>Web </a:t>
            </a:r>
            <a:r>
              <a:rPr sz="2399" spc="-120" dirty="0">
                <a:solidFill>
                  <a:schemeClr val="bg1"/>
                </a:solidFill>
                <a:latin typeface="Segoe UI Light" panose="020B0502040204020203" pitchFamily="34" charset="0"/>
                <a:cs typeface="Segoe UI Light" panose="020B0502040204020203" pitchFamily="34" charset="0"/>
              </a:rPr>
              <a:t>App</a:t>
            </a:r>
            <a:r>
              <a:rPr sz="2399" spc="-195" dirty="0">
                <a:solidFill>
                  <a:schemeClr val="bg1"/>
                </a:solidFill>
                <a:latin typeface="Segoe UI Light" panose="020B0502040204020203" pitchFamily="34" charset="0"/>
                <a:cs typeface="Segoe UI Light" panose="020B0502040204020203" pitchFamily="34" charset="0"/>
              </a:rPr>
              <a:t> </a:t>
            </a:r>
            <a:r>
              <a:rPr sz="2399" spc="-165" dirty="0">
                <a:solidFill>
                  <a:schemeClr val="bg1"/>
                </a:solidFill>
                <a:latin typeface="Segoe UI Light" panose="020B0502040204020203" pitchFamily="34" charset="0"/>
                <a:cs typeface="Segoe UI Light" panose="020B0502040204020203" pitchFamily="34" charset="0"/>
              </a:rPr>
              <a:t>(MVC)  </a:t>
            </a:r>
            <a:r>
              <a:rPr sz="2399" spc="-100" dirty="0">
                <a:solidFill>
                  <a:schemeClr val="bg1"/>
                </a:solidFill>
                <a:latin typeface="Segoe UI Light" panose="020B0502040204020203" pitchFamily="34" charset="0"/>
                <a:cs typeface="Segoe UI Light" panose="020B0502040204020203" pitchFamily="34" charset="0"/>
              </a:rPr>
              <a:t>Angular</a:t>
            </a:r>
            <a:endParaRPr sz="2399" dirty="0">
              <a:solidFill>
                <a:schemeClr val="bg1"/>
              </a:solidFill>
              <a:latin typeface="Segoe UI Light" panose="020B0502040204020203" pitchFamily="34" charset="0"/>
              <a:cs typeface="Segoe UI Light" panose="020B0502040204020203" pitchFamily="34" charset="0"/>
            </a:endParaRPr>
          </a:p>
          <a:p>
            <a:pPr marL="12696">
              <a:spcBef>
                <a:spcPts val="470"/>
              </a:spcBef>
            </a:pPr>
            <a:r>
              <a:rPr sz="2399" spc="-170" dirty="0">
                <a:solidFill>
                  <a:schemeClr val="bg1"/>
                </a:solidFill>
                <a:latin typeface="Segoe UI Light" panose="020B0502040204020203" pitchFamily="34" charset="0"/>
                <a:cs typeface="Segoe UI Light" panose="020B0502040204020203" pitchFamily="34" charset="0"/>
              </a:rPr>
              <a:t>React</a:t>
            </a:r>
            <a:endParaRPr sz="2399" dirty="0">
              <a:solidFill>
                <a:schemeClr val="bg1"/>
              </a:solidFill>
              <a:latin typeface="Segoe UI Light" panose="020B0502040204020203" pitchFamily="34" charset="0"/>
              <a:cs typeface="Segoe UI Light" panose="020B0502040204020203" pitchFamily="34" charset="0"/>
            </a:endParaRPr>
          </a:p>
          <a:p>
            <a:pPr marL="12696">
              <a:spcBef>
                <a:spcPts val="710"/>
              </a:spcBef>
            </a:pPr>
            <a:r>
              <a:rPr sz="2399" spc="-170" dirty="0">
                <a:solidFill>
                  <a:schemeClr val="bg1"/>
                </a:solidFill>
                <a:latin typeface="Segoe UI Light" panose="020B0502040204020203" pitchFamily="34" charset="0"/>
                <a:cs typeface="Segoe UI Light" panose="020B0502040204020203" pitchFamily="34" charset="0"/>
              </a:rPr>
              <a:t>React </a:t>
            </a:r>
            <a:r>
              <a:rPr sz="2399" spc="-114" dirty="0">
                <a:solidFill>
                  <a:schemeClr val="bg1"/>
                </a:solidFill>
                <a:latin typeface="Segoe UI Light" panose="020B0502040204020203" pitchFamily="34" charset="0"/>
                <a:cs typeface="Segoe UI Light" panose="020B0502040204020203" pitchFamily="34" charset="0"/>
              </a:rPr>
              <a:t>and</a:t>
            </a:r>
            <a:r>
              <a:rPr sz="2399" spc="-160" dirty="0">
                <a:solidFill>
                  <a:schemeClr val="bg1"/>
                </a:solidFill>
                <a:latin typeface="Segoe UI Light" panose="020B0502040204020203" pitchFamily="34" charset="0"/>
                <a:cs typeface="Segoe UI Light" panose="020B0502040204020203" pitchFamily="34" charset="0"/>
              </a:rPr>
              <a:t> </a:t>
            </a:r>
            <a:r>
              <a:rPr sz="2399" spc="-185" dirty="0">
                <a:solidFill>
                  <a:schemeClr val="bg1"/>
                </a:solidFill>
                <a:latin typeface="Segoe UI Light" panose="020B0502040204020203" pitchFamily="34" charset="0"/>
                <a:cs typeface="Segoe UI Light" panose="020B0502040204020203" pitchFamily="34" charset="0"/>
              </a:rPr>
              <a:t>Redux</a:t>
            </a:r>
            <a:endParaRPr sz="2399" dirty="0">
              <a:solidFill>
                <a:schemeClr val="bg1"/>
              </a:solidFill>
              <a:latin typeface="Segoe UI Light" panose="020B0502040204020203" pitchFamily="34" charset="0"/>
              <a:cs typeface="Segoe UI Light" panose="020B0502040204020203" pitchFamily="34" charset="0"/>
            </a:endParaRPr>
          </a:p>
          <a:p>
            <a:pPr>
              <a:lnSpc>
                <a:spcPct val="100000"/>
              </a:lnSpc>
            </a:pPr>
            <a:endParaRPr sz="2399" dirty="0">
              <a:solidFill>
                <a:schemeClr val="bg1"/>
              </a:solidFill>
              <a:latin typeface="Segoe UI Light" panose="020B0502040204020203" pitchFamily="34" charset="0"/>
              <a:cs typeface="Segoe UI Light" panose="020B0502040204020203" pitchFamily="34" charset="0"/>
            </a:endParaRPr>
          </a:p>
          <a:p>
            <a:pPr marL="12696">
              <a:spcBef>
                <a:spcPts val="1550"/>
              </a:spcBef>
            </a:pPr>
            <a:r>
              <a:rPr sz="2399" spc="-140" dirty="0">
                <a:solidFill>
                  <a:schemeClr val="bg1"/>
                </a:solidFill>
                <a:latin typeface="Segoe UI Light" panose="020B0502040204020203" pitchFamily="34" charset="0"/>
                <a:cs typeface="Segoe UI Light" panose="020B0502040204020203" pitchFamily="34" charset="0"/>
              </a:rPr>
              <a:t>Docker</a:t>
            </a:r>
            <a:endParaRPr sz="2399" dirty="0">
              <a:solidFill>
                <a:schemeClr val="bg1"/>
              </a:solidFill>
              <a:latin typeface="Segoe UI Light" panose="020B0502040204020203" pitchFamily="34" charset="0"/>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110813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6526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9" y="1189177"/>
            <a:ext cx="11650488" cy="4886274"/>
          </a:xfrm>
        </p:spPr>
        <p:txBody>
          <a:bodyPr/>
          <a:lstStyle/>
          <a:p>
            <a:pPr>
              <a:buFont typeface="Arial" panose="020B0604020202020204" pitchFamily="34" charset="0"/>
              <a:buChar char="•"/>
            </a:pPr>
            <a:r>
              <a:rPr lang="en-US" sz="3200" dirty="0"/>
              <a:t>Open source Web server for ASP.NET </a:t>
            </a:r>
          </a:p>
          <a:p>
            <a:pPr>
              <a:buFont typeface="Arial" panose="020B0604020202020204" pitchFamily="34" charset="0"/>
              <a:buChar char="•"/>
            </a:pPr>
            <a:r>
              <a:rPr lang="en-US" sz="3200" dirty="0"/>
              <a:t>It is fast and production ready.</a:t>
            </a:r>
          </a:p>
          <a:p>
            <a:pPr>
              <a:buFont typeface="Arial" panose="020B0604020202020204" pitchFamily="34" charset="0"/>
              <a:buChar char="•"/>
            </a:pPr>
            <a:r>
              <a:rPr lang="en-US" sz="3200" dirty="0"/>
              <a:t>It is not a fully featured web server.</a:t>
            </a:r>
          </a:p>
          <a:p>
            <a:pPr>
              <a:buFont typeface="Arial" panose="020B0604020202020204" pitchFamily="34" charset="0"/>
              <a:buChar char="•"/>
            </a:pPr>
            <a:r>
              <a:rPr lang="en-US" sz="3200" dirty="0"/>
              <a:t>It is recommended that you run it behind  a more fully featured webserver like IIS on  Windows or NGNIX on Linux.</a:t>
            </a:r>
          </a:p>
          <a:p>
            <a:pPr>
              <a:buFont typeface="Arial" panose="020B0604020202020204" pitchFamily="34" charset="0"/>
              <a:buChar char="•"/>
            </a:pPr>
            <a:r>
              <a:rPr lang="en-US" sz="3200" dirty="0"/>
              <a:t>It is run behind IIS using the ASP.NET Core  Module (native IIS module).</a:t>
            </a:r>
          </a:p>
          <a:p>
            <a:pPr>
              <a:buFont typeface="Arial" panose="020B0604020202020204" pitchFamily="34" charset="0"/>
              <a:buChar char="•"/>
            </a:pPr>
            <a:r>
              <a:rPr lang="en-US" sz="3200" dirty="0"/>
              <a:t>Maps a HTTP Request to the </a:t>
            </a:r>
            <a:r>
              <a:rPr lang="en-US" sz="3200" dirty="0" err="1"/>
              <a:t>HttpContext</a:t>
            </a:r>
            <a:r>
              <a:rPr lang="en-US" sz="3200" dirty="0"/>
              <a:t>.</a:t>
            </a:r>
          </a:p>
          <a:p>
            <a:endParaRPr lang="en-US" dirty="0"/>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endParaRPr sz="1799">
              <a:solidFill>
                <a:srgbClr val="FFFFFF"/>
              </a:solidFill>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endParaRPr sz="1799">
              <a:solidFill>
                <a:srgbClr val="FFFFFF"/>
              </a:solidFill>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endParaRPr sz="1799">
              <a:solidFill>
                <a:srgbClr val="FFFFFF"/>
              </a:solidFill>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endParaRPr sz="1799">
              <a:solidFill>
                <a:srgbClr val="FFFFFF"/>
              </a:solidFill>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endParaRPr sz="1799">
              <a:solidFill>
                <a:srgbClr val="FFFFFF"/>
              </a:solidFill>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endParaRPr sz="1799">
              <a:solidFill>
                <a:srgbClr val="FFFFFF"/>
              </a:solidFill>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endParaRPr sz="1799">
              <a:solidFill>
                <a:srgbClr val="FFFFFF"/>
              </a:solidFill>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endParaRPr sz="1799">
              <a:solidFill>
                <a:srgbClr val="FFFFFF"/>
              </a:solidFill>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endParaRPr sz="1799">
              <a:solidFill>
                <a:srgbClr val="FFFFFF"/>
              </a:solidFill>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endParaRPr sz="1799">
              <a:solidFill>
                <a:srgbClr val="FFFFFF"/>
              </a:solidFill>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endParaRPr sz="1799">
              <a:solidFill>
                <a:srgbClr val="FFFFFF"/>
              </a:solidFill>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endParaRPr sz="1799">
              <a:solidFill>
                <a:srgbClr val="FFFFFF"/>
              </a:solidFill>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endParaRPr sz="1799">
              <a:solidFill>
                <a:srgbClr val="FFFFFF"/>
              </a:solidFill>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endParaRPr sz="1799">
              <a:solidFill>
                <a:srgbClr val="FFFFFF"/>
              </a:solidFill>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0</a:t>
            </a:r>
            <a:endParaRPr sz="900">
              <a:solidFill>
                <a:srgbClr val="FFFFFF"/>
              </a:solidFill>
              <a:latin typeface="Arial"/>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500000</a:t>
            </a:r>
            <a:endParaRPr sz="900">
              <a:solidFill>
                <a:srgbClr val="FFFFFF"/>
              </a:solidFill>
              <a:latin typeface="Arial"/>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1000000</a:t>
            </a:r>
            <a:endParaRPr sz="900">
              <a:solidFill>
                <a:srgbClr val="FFFFFF"/>
              </a:solidFill>
              <a:latin typeface="Arial"/>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1500000</a:t>
            </a:r>
            <a:endParaRPr sz="900">
              <a:solidFill>
                <a:srgbClr val="FFFFFF"/>
              </a:solidFill>
              <a:latin typeface="Arial"/>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2000000</a:t>
            </a:r>
            <a:endParaRPr sz="900">
              <a:solidFill>
                <a:srgbClr val="FFFFFF"/>
              </a:solidFill>
              <a:latin typeface="Arial"/>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2500000</a:t>
            </a:r>
            <a:endParaRPr sz="900">
              <a:solidFill>
                <a:srgbClr val="FFFFFF"/>
              </a:solidFill>
              <a:latin typeface="Arial"/>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3000000</a:t>
            </a:r>
            <a:endParaRPr sz="900">
              <a:solidFill>
                <a:srgbClr val="FFFFFF"/>
              </a:solidFill>
              <a:latin typeface="Arial"/>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90" dirty="0">
                <a:solidFill>
                  <a:srgbClr val="FFFFFF"/>
                </a:solidFill>
                <a:latin typeface="Arial"/>
                <a:cs typeface="Arial"/>
              </a:rPr>
              <a:t> </a:t>
            </a:r>
            <a:r>
              <a:rPr sz="900" spc="-40" dirty="0">
                <a:solidFill>
                  <a:srgbClr val="FFFFFF"/>
                </a:solidFill>
                <a:latin typeface="Arial"/>
                <a:cs typeface="Arial"/>
              </a:rPr>
              <a:t>4.6</a:t>
            </a:r>
            <a:endParaRPr sz="900" dirty="0">
              <a:solidFill>
                <a:srgbClr val="FFFFFF"/>
              </a:solidFill>
              <a:latin typeface="Arial"/>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100" dirty="0">
                <a:solidFill>
                  <a:srgbClr val="FFFFFF"/>
                </a:solidFill>
                <a:latin typeface="Arial"/>
                <a:cs typeface="Arial"/>
              </a:rPr>
              <a:t> </a:t>
            </a:r>
            <a:r>
              <a:rPr sz="900" spc="-45" dirty="0">
                <a:solidFill>
                  <a:srgbClr val="FFFFFF"/>
                </a:solidFill>
                <a:latin typeface="Arial"/>
                <a:cs typeface="Arial"/>
              </a:rPr>
              <a:t>5</a:t>
            </a:r>
            <a:endParaRPr sz="900">
              <a:solidFill>
                <a:srgbClr val="FFFFFF"/>
              </a:solidFill>
              <a:latin typeface="Arial"/>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N</a:t>
            </a:r>
            <a:r>
              <a:rPr sz="900" spc="-25" dirty="0">
                <a:solidFill>
                  <a:srgbClr val="FFFFFF"/>
                </a:solidFill>
                <a:latin typeface="Arial"/>
                <a:cs typeface="Arial"/>
              </a:rPr>
              <a:t>o</a:t>
            </a:r>
            <a:r>
              <a:rPr sz="900" spc="-40" dirty="0">
                <a:solidFill>
                  <a:srgbClr val="FFFFFF"/>
                </a:solidFill>
                <a:latin typeface="Arial"/>
                <a:cs typeface="Arial"/>
              </a:rPr>
              <a:t>d</a:t>
            </a:r>
            <a:r>
              <a:rPr sz="900" spc="-50" dirty="0">
                <a:solidFill>
                  <a:srgbClr val="FFFFFF"/>
                </a:solidFill>
                <a:latin typeface="Arial"/>
                <a:cs typeface="Arial"/>
              </a:rPr>
              <a:t>e</a:t>
            </a:r>
            <a:r>
              <a:rPr sz="900" spc="-175" dirty="0">
                <a:solidFill>
                  <a:srgbClr val="FFFFFF"/>
                </a:solidFill>
                <a:latin typeface="Arial"/>
                <a:cs typeface="Arial"/>
              </a:rPr>
              <a:t>JS</a:t>
            </a:r>
            <a:endParaRPr sz="900">
              <a:solidFill>
                <a:srgbClr val="FFFFFF"/>
              </a:solidFill>
              <a:latin typeface="Arial"/>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100" dirty="0">
                <a:solidFill>
                  <a:srgbClr val="FFFFFF"/>
                </a:solidFill>
                <a:latin typeface="Arial"/>
                <a:cs typeface="Arial"/>
              </a:rPr>
              <a:t> </a:t>
            </a:r>
            <a:r>
              <a:rPr lang="en-US" sz="900" spc="-100" dirty="0">
                <a:solidFill>
                  <a:srgbClr val="FFFFFF"/>
                </a:solidFill>
                <a:latin typeface="Arial"/>
                <a:cs typeface="Arial"/>
              </a:rPr>
              <a:t> Core</a:t>
            </a:r>
            <a:endParaRPr sz="900" dirty="0">
              <a:solidFill>
                <a:srgbClr val="FFFFFF"/>
              </a:solidFill>
              <a:latin typeface="Arial"/>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Scala </a:t>
            </a:r>
            <a:r>
              <a:rPr sz="900" spc="-25" dirty="0">
                <a:solidFill>
                  <a:srgbClr val="FFFFFF"/>
                </a:solidFill>
                <a:latin typeface="Arial"/>
                <a:cs typeface="Arial"/>
              </a:rPr>
              <a:t>-</a:t>
            </a:r>
            <a:r>
              <a:rPr sz="900" spc="-95" dirty="0">
                <a:solidFill>
                  <a:srgbClr val="FFFFFF"/>
                </a:solidFill>
                <a:latin typeface="Arial"/>
                <a:cs typeface="Arial"/>
              </a:rPr>
              <a:t> </a:t>
            </a:r>
            <a:r>
              <a:rPr sz="900" spc="-45" dirty="0">
                <a:solidFill>
                  <a:srgbClr val="FFFFFF"/>
                </a:solidFill>
                <a:latin typeface="Arial"/>
                <a:cs typeface="Arial"/>
              </a:rPr>
              <a:t>Plain</a:t>
            </a:r>
            <a:endParaRPr sz="900">
              <a:solidFill>
                <a:srgbClr val="FFFFFF"/>
              </a:solidFill>
              <a:latin typeface="Arial"/>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N</a:t>
            </a:r>
            <a:r>
              <a:rPr sz="900" spc="-50" dirty="0">
                <a:solidFill>
                  <a:srgbClr val="FFFFFF"/>
                </a:solidFill>
                <a:latin typeface="Arial"/>
                <a:cs typeface="Arial"/>
              </a:rPr>
              <a:t>e</a:t>
            </a:r>
            <a:r>
              <a:rPr sz="900" spc="50" dirty="0">
                <a:solidFill>
                  <a:srgbClr val="FFFFFF"/>
                </a:solidFill>
                <a:latin typeface="Arial"/>
                <a:cs typeface="Arial"/>
              </a:rPr>
              <a:t>t</a:t>
            </a:r>
            <a:r>
              <a:rPr sz="900" spc="45" dirty="0">
                <a:solidFill>
                  <a:srgbClr val="FFFFFF"/>
                </a:solidFill>
                <a:latin typeface="Arial"/>
                <a:cs typeface="Arial"/>
              </a:rPr>
              <a:t>t</a:t>
            </a:r>
            <a:r>
              <a:rPr sz="900" spc="-45" dirty="0">
                <a:solidFill>
                  <a:srgbClr val="FFFFFF"/>
                </a:solidFill>
                <a:latin typeface="Arial"/>
                <a:cs typeface="Arial"/>
              </a:rPr>
              <a:t>y</a:t>
            </a:r>
            <a:endParaRPr sz="900">
              <a:solidFill>
                <a:srgbClr val="FFFFFF"/>
              </a:solidFill>
              <a:latin typeface="Arial"/>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IIS</a:t>
            </a:r>
            <a:endParaRPr sz="900">
              <a:solidFill>
                <a:srgbClr val="FFFFFF"/>
              </a:solidFill>
              <a:latin typeface="Arial"/>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W</a:t>
            </a:r>
            <a:r>
              <a:rPr sz="900" spc="-60" dirty="0">
                <a:solidFill>
                  <a:srgbClr val="FFFFFF"/>
                </a:solidFill>
                <a:latin typeface="Arial"/>
                <a:cs typeface="Arial"/>
              </a:rPr>
              <a:t>e</a:t>
            </a:r>
            <a:r>
              <a:rPr sz="900" spc="-35" dirty="0">
                <a:solidFill>
                  <a:srgbClr val="FFFFFF"/>
                </a:solidFill>
                <a:latin typeface="Arial"/>
                <a:cs typeface="Arial"/>
              </a:rPr>
              <a:t>b</a:t>
            </a:r>
            <a:r>
              <a:rPr sz="900" spc="-120" dirty="0">
                <a:solidFill>
                  <a:srgbClr val="FFFFFF"/>
                </a:solidFill>
                <a:latin typeface="Arial"/>
                <a:cs typeface="Arial"/>
              </a:rPr>
              <a:t>L</a:t>
            </a:r>
            <a:r>
              <a:rPr sz="900" dirty="0">
                <a:solidFill>
                  <a:srgbClr val="FFFFFF"/>
                </a:solidFill>
                <a:latin typeface="Arial"/>
                <a:cs typeface="Arial"/>
              </a:rPr>
              <a:t>i</a:t>
            </a:r>
            <a:r>
              <a:rPr sz="900" spc="-95" dirty="0">
                <a:solidFill>
                  <a:srgbClr val="FFFFFF"/>
                </a:solidFill>
                <a:latin typeface="Arial"/>
                <a:cs typeface="Arial"/>
              </a:rPr>
              <a:t>s</a:t>
            </a:r>
            <a:r>
              <a:rPr sz="900" spc="-5" dirty="0">
                <a:solidFill>
                  <a:srgbClr val="FFFFFF"/>
                </a:solidFill>
                <a:latin typeface="Arial"/>
                <a:cs typeface="Arial"/>
              </a:rPr>
              <a:t>t</a:t>
            </a:r>
            <a:r>
              <a:rPr sz="900" spc="-15" dirty="0">
                <a:solidFill>
                  <a:srgbClr val="FFFFFF"/>
                </a:solidFill>
                <a:latin typeface="Arial"/>
                <a:cs typeface="Arial"/>
              </a:rPr>
              <a:t>e</a:t>
            </a:r>
            <a:r>
              <a:rPr sz="900" spc="-35" dirty="0">
                <a:solidFill>
                  <a:srgbClr val="FFFFFF"/>
                </a:solidFill>
                <a:latin typeface="Arial"/>
                <a:cs typeface="Arial"/>
              </a:rPr>
              <a:t>n</a:t>
            </a:r>
            <a:r>
              <a:rPr sz="900" spc="-50" dirty="0">
                <a:solidFill>
                  <a:srgbClr val="FFFFFF"/>
                </a:solidFill>
                <a:latin typeface="Arial"/>
                <a:cs typeface="Arial"/>
              </a:rPr>
              <a:t>e</a:t>
            </a:r>
            <a:r>
              <a:rPr sz="900" spc="10" dirty="0">
                <a:solidFill>
                  <a:srgbClr val="FFFFFF"/>
                </a:solidFill>
                <a:latin typeface="Arial"/>
                <a:cs typeface="Arial"/>
              </a:rPr>
              <a:t>r</a:t>
            </a:r>
            <a:endParaRPr sz="900">
              <a:solidFill>
                <a:srgbClr val="FFFFFF"/>
              </a:solidFill>
              <a:latin typeface="Arial"/>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a:spcBef>
                <a:spcPts val="100"/>
              </a:spcBef>
            </a:pPr>
            <a:r>
              <a:rPr sz="900" spc="-75" dirty="0">
                <a:solidFill>
                  <a:srgbClr val="FFFFFF"/>
                </a:solidFill>
                <a:latin typeface="Arial"/>
                <a:cs typeface="Arial"/>
              </a:rPr>
              <a:t>N</a:t>
            </a:r>
            <a:r>
              <a:rPr sz="900" spc="-30" dirty="0">
                <a:solidFill>
                  <a:srgbClr val="FFFFFF"/>
                </a:solidFill>
                <a:latin typeface="Arial"/>
                <a:cs typeface="Arial"/>
              </a:rPr>
              <a:t>o</a:t>
            </a:r>
            <a:r>
              <a:rPr sz="900" spc="-35" dirty="0">
                <a:solidFill>
                  <a:srgbClr val="FFFFFF"/>
                </a:solidFill>
                <a:latin typeface="Arial"/>
                <a:cs typeface="Arial"/>
              </a:rPr>
              <a:t>d</a:t>
            </a:r>
            <a:r>
              <a:rPr sz="900" spc="-55" dirty="0">
                <a:solidFill>
                  <a:srgbClr val="FFFFFF"/>
                </a:solidFill>
                <a:latin typeface="Arial"/>
                <a:cs typeface="Arial"/>
              </a:rPr>
              <a:t>e</a:t>
            </a:r>
            <a:endParaRPr sz="900">
              <a:solidFill>
                <a:srgbClr val="FFFFFF"/>
              </a:solidFill>
              <a:latin typeface="Arial"/>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a:spcBef>
                <a:spcPts val="100"/>
              </a:spcBef>
            </a:pPr>
            <a:r>
              <a:rPr sz="900" spc="-105" dirty="0">
                <a:solidFill>
                  <a:srgbClr val="FFFFFF"/>
                </a:solidFill>
                <a:latin typeface="Arial"/>
                <a:cs typeface="Arial"/>
              </a:rPr>
              <a:t>K</a:t>
            </a:r>
            <a:r>
              <a:rPr sz="900" spc="-90" dirty="0">
                <a:solidFill>
                  <a:srgbClr val="FFFFFF"/>
                </a:solidFill>
                <a:latin typeface="Arial"/>
                <a:cs typeface="Arial"/>
              </a:rPr>
              <a:t>e</a:t>
            </a:r>
            <a:r>
              <a:rPr sz="900" spc="-95" dirty="0">
                <a:solidFill>
                  <a:srgbClr val="FFFFFF"/>
                </a:solidFill>
                <a:latin typeface="Arial"/>
                <a:cs typeface="Arial"/>
              </a:rPr>
              <a:t>s</a:t>
            </a:r>
            <a:r>
              <a:rPr sz="900" spc="25" dirty="0">
                <a:solidFill>
                  <a:srgbClr val="FFFFFF"/>
                </a:solidFill>
                <a:latin typeface="Arial"/>
                <a:cs typeface="Arial"/>
              </a:rPr>
              <a:t>t</a:t>
            </a:r>
            <a:r>
              <a:rPr sz="900" spc="30" dirty="0">
                <a:solidFill>
                  <a:srgbClr val="FFFFFF"/>
                </a:solidFill>
                <a:latin typeface="Arial"/>
                <a:cs typeface="Arial"/>
              </a:rPr>
              <a:t>r</a:t>
            </a:r>
            <a:r>
              <a:rPr sz="900" spc="-60" dirty="0">
                <a:solidFill>
                  <a:srgbClr val="FFFFFF"/>
                </a:solidFill>
                <a:latin typeface="Arial"/>
                <a:cs typeface="Arial"/>
              </a:rPr>
              <a:t>e</a:t>
            </a:r>
            <a:r>
              <a:rPr sz="900" spc="5" dirty="0">
                <a:solidFill>
                  <a:srgbClr val="FFFFFF"/>
                </a:solidFill>
                <a:latin typeface="Arial"/>
                <a:cs typeface="Arial"/>
              </a:rPr>
              <a:t>l</a:t>
            </a:r>
            <a:endParaRPr sz="900">
              <a:solidFill>
                <a:srgbClr val="FFFFFF"/>
              </a:solidFill>
              <a:latin typeface="Arial"/>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Plain</a:t>
            </a:r>
            <a:endParaRPr sz="900">
              <a:solidFill>
                <a:srgbClr val="FFFFFF"/>
              </a:solidFill>
              <a:latin typeface="Arial"/>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a:spcBef>
                <a:spcPts val="100"/>
              </a:spcBef>
            </a:pPr>
            <a:r>
              <a:rPr sz="900" spc="-75" dirty="0">
                <a:solidFill>
                  <a:srgbClr val="FFFFFF"/>
                </a:solidFill>
                <a:latin typeface="Arial"/>
                <a:cs typeface="Arial"/>
              </a:rPr>
              <a:t>N</a:t>
            </a:r>
            <a:r>
              <a:rPr sz="900" spc="-50" dirty="0">
                <a:solidFill>
                  <a:srgbClr val="FFFFFF"/>
                </a:solidFill>
                <a:latin typeface="Arial"/>
                <a:cs typeface="Arial"/>
              </a:rPr>
              <a:t>e</a:t>
            </a:r>
            <a:r>
              <a:rPr sz="900" spc="50" dirty="0">
                <a:solidFill>
                  <a:srgbClr val="FFFFFF"/>
                </a:solidFill>
                <a:latin typeface="Arial"/>
                <a:cs typeface="Arial"/>
              </a:rPr>
              <a:t>t</a:t>
            </a:r>
            <a:r>
              <a:rPr sz="900" spc="45" dirty="0">
                <a:solidFill>
                  <a:srgbClr val="FFFFFF"/>
                </a:solidFill>
                <a:latin typeface="Arial"/>
                <a:cs typeface="Arial"/>
              </a:rPr>
              <a:t>t</a:t>
            </a:r>
            <a:r>
              <a:rPr sz="900" spc="-45" dirty="0">
                <a:solidFill>
                  <a:srgbClr val="FFFFFF"/>
                </a:solidFill>
                <a:latin typeface="Arial"/>
                <a:cs typeface="Arial"/>
              </a:rPr>
              <a:t>y</a:t>
            </a:r>
            <a:endParaRPr sz="900">
              <a:solidFill>
                <a:srgbClr val="FFFFFF"/>
              </a:solidFill>
              <a:latin typeface="Arial"/>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a:spcBef>
                <a:spcPts val="105"/>
              </a:spcBef>
            </a:pPr>
            <a:r>
              <a:rPr sz="1400" spc="-60" dirty="0">
                <a:solidFill>
                  <a:srgbClr val="FFFFFF"/>
                </a:solidFill>
                <a:latin typeface="Arial"/>
                <a:cs typeface="Arial"/>
              </a:rPr>
              <a:t>Max </a:t>
            </a:r>
            <a:r>
              <a:rPr sz="1400" spc="-5" dirty="0">
                <a:solidFill>
                  <a:srgbClr val="FFFFFF"/>
                </a:solidFill>
                <a:latin typeface="Arial"/>
                <a:cs typeface="Arial"/>
              </a:rPr>
              <a:t>of </a:t>
            </a:r>
            <a:r>
              <a:rPr lang="en-US" sz="1400" spc="-5" dirty="0">
                <a:solidFill>
                  <a:srgbClr val="FFFFFF"/>
                </a:solidFill>
                <a:latin typeface="Arial"/>
                <a:cs typeface="Arial"/>
              </a:rPr>
              <a:t>RPS Avg</a:t>
            </a:r>
            <a:endParaRPr sz="1400" dirty="0">
              <a:solidFill>
                <a:srgbClr val="FFFFFF"/>
              </a:solidFill>
              <a:latin typeface="Arial"/>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endParaRPr sz="1799">
              <a:solidFill>
                <a:srgbClr val="FFFFFF"/>
              </a:solidFill>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x64</a:t>
            </a:r>
            <a:endParaRPr sz="900">
              <a:solidFill>
                <a:srgbClr val="FFFFFF"/>
              </a:solidFill>
              <a:latin typeface="Arial"/>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endParaRPr sz="1799">
              <a:solidFill>
                <a:srgbClr val="FFFFFF"/>
              </a:solidFill>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x86</a:t>
            </a:r>
            <a:endParaRPr sz="900">
              <a:solidFill>
                <a:srgbClr val="FFFFFF"/>
              </a:solidFill>
              <a:latin typeface="Arial"/>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endParaRPr sz="1799">
              <a:solidFill>
                <a:srgbClr val="FFFFFF"/>
              </a:solidFill>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16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x64</a:t>
            </a:r>
            <a:endParaRPr sz="900">
              <a:solidFill>
                <a:srgbClr val="FFFFFF"/>
              </a:solidFill>
              <a:latin typeface="Arial"/>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endParaRPr sz="1799">
              <a:solidFill>
                <a:srgbClr val="FFFFFF"/>
              </a:solidFill>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16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x86</a:t>
            </a:r>
            <a:endParaRPr sz="900">
              <a:solidFill>
                <a:srgbClr val="FFFFFF"/>
              </a:solidFill>
              <a:latin typeface="Arial"/>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61092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6256295" cy="634835"/>
          </a:xfrm>
          <a:prstGeom prst="rect">
            <a:avLst/>
          </a:prstGeom>
        </p:spPr>
        <p:txBody>
          <a:bodyPr vert="horz" wrap="square" lIns="0" tIns="12062" rIns="0" bIns="0" rtlCol="0" anchor="t">
            <a:spAutoFit/>
          </a:bodyPr>
          <a:lstStyle/>
          <a:p>
            <a:pPr marL="12696">
              <a:lnSpc>
                <a:spcPct val="100000"/>
              </a:lnSpc>
              <a:spcBef>
                <a:spcPts val="95"/>
              </a:spcBef>
            </a:pPr>
            <a:r>
              <a:rPr sz="3999" spc="-5" dirty="0">
                <a:solidFill>
                  <a:schemeClr val="tx1"/>
                </a:solidFill>
                <a:latin typeface="+mj-lt"/>
              </a:rPr>
              <a:t>Startup</a:t>
            </a:r>
            <a:r>
              <a:rPr sz="3999" spc="-70" dirty="0">
                <a:solidFill>
                  <a:schemeClr val="tx1"/>
                </a:solidFill>
                <a:latin typeface="+mj-lt"/>
              </a:rPr>
              <a:t> </a:t>
            </a:r>
            <a:r>
              <a:rPr sz="3999" spc="-85" dirty="0">
                <a:solidFill>
                  <a:schemeClr val="tx1"/>
                </a:solidFill>
                <a:latin typeface="+mj-lt"/>
              </a:rPr>
              <a:t>ConfigureServices</a:t>
            </a:r>
            <a:endParaRPr sz="3999" dirty="0">
              <a:solidFill>
                <a:schemeClr val="tx1"/>
              </a:solidFill>
              <a:latin typeface="+mj-lt"/>
            </a:endParaRPr>
          </a:p>
        </p:txBody>
      </p:sp>
      <p:sp>
        <p:nvSpPr>
          <p:cNvPr id="10" name="Rectangle 9">
            <a:extLst>
              <a:ext uri="{FF2B5EF4-FFF2-40B4-BE49-F238E27FC236}">
                <a16:creationId xmlns:a16="http://schemas.microsoft.com/office/drawing/2014/main" id="{6519045F-C1BC-4C2C-BC55-7B4A1C886FA9}"/>
              </a:ext>
            </a:extLst>
          </p:cNvPr>
          <p:cNvSpPr/>
          <p:nvPr/>
        </p:nvSpPr>
        <p:spPr>
          <a:xfrm>
            <a:off x="729297" y="1364875"/>
            <a:ext cx="10155580"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Add framework services needed by app to services collection</a:t>
            </a:r>
          </a:p>
          <a:p>
            <a:pPr marL="285750" indent="-285750">
              <a:buFont typeface="Arial" panose="020B0604020202020204" pitchFamily="34" charset="0"/>
              <a:buChar char="•"/>
            </a:pPr>
            <a:r>
              <a:rPr lang="en-US" sz="2800" dirty="0">
                <a:latin typeface="+mj-lt"/>
              </a:rPr>
              <a:t>Add application services to services collection  </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US" sz="2800" dirty="0">
                <a:latin typeface="+mj-lt"/>
              </a:rPr>
              <a:t>Optional</a:t>
            </a:r>
          </a:p>
          <a:p>
            <a:pPr marL="742932" lvl="1" indent="-285750">
              <a:buFont typeface="Arial" panose="020B0604020202020204" pitchFamily="34" charset="0"/>
              <a:buChar char="•"/>
            </a:pPr>
            <a:r>
              <a:rPr lang="en-US" sz="2800" dirty="0">
                <a:latin typeface="+mj-lt"/>
              </a:rPr>
              <a:t>Configure Options used by app components</a:t>
            </a:r>
          </a:p>
          <a:p>
            <a:pPr marL="742932" lvl="1" indent="-285750">
              <a:buFont typeface="Arial" panose="020B0604020202020204" pitchFamily="34" charset="0"/>
              <a:buChar char="•"/>
            </a:pPr>
            <a:r>
              <a:rPr lang="en-US" sz="2800" dirty="0">
                <a:latin typeface="+mj-lt"/>
              </a:rPr>
              <a:t>Configure third-party container</a:t>
            </a:r>
          </a:p>
          <a:p>
            <a:pPr marL="742932" lvl="1" indent="-285750">
              <a:buFont typeface="Arial" panose="020B0604020202020204" pitchFamily="34" charset="0"/>
              <a:buChar char="•"/>
            </a:pPr>
            <a:r>
              <a:rPr lang="en-US" sz="2800" dirty="0" err="1">
                <a:latin typeface="+mj-lt"/>
              </a:rPr>
              <a:t>StructureMap</a:t>
            </a:r>
            <a:r>
              <a:rPr lang="en-US" sz="2800" dirty="0">
                <a:latin typeface="+mj-lt"/>
              </a:rPr>
              <a:t>, Unity, Autofac, </a:t>
            </a:r>
            <a:r>
              <a:rPr lang="en-US" sz="2800" dirty="0" err="1">
                <a:latin typeface="+mj-lt"/>
              </a:rPr>
              <a:t>Ninject</a:t>
            </a:r>
            <a:r>
              <a:rPr lang="en-US" sz="2800" dirty="0">
                <a:latin typeface="+mj-lt"/>
              </a:rPr>
              <a:t>, Castle Windsor,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904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0" y="1724087"/>
            <a:ext cx="12188824" cy="4072591"/>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0879311" cy="3408622"/>
          </a:xfrm>
          <a:prstGeom prst="rect">
            <a:avLst/>
          </a:prstGeom>
        </p:spPr>
        <p:txBody>
          <a:bodyPr vert="horz" wrap="square" lIns="0" tIns="12697" rIns="0" bIns="0" rtlCol="0">
            <a:spAutoFit/>
          </a:bodyPr>
          <a:lstStyle/>
          <a:p>
            <a:pPr marL="355596" indent="-342900">
              <a:spcBef>
                <a:spcPts val="100"/>
              </a:spcBef>
              <a:buFont typeface="Arial" panose="020B0604020202020204" pitchFamily="34" charset="0"/>
              <a:buChar char="•"/>
            </a:pPr>
            <a:r>
              <a:rPr sz="2800" spc="-225" dirty="0">
                <a:latin typeface="+mj-lt"/>
                <a:cs typeface="Arial"/>
              </a:rPr>
              <a:t>Classes </a:t>
            </a:r>
            <a:r>
              <a:rPr sz="2800" spc="-85" dirty="0">
                <a:latin typeface="+mj-lt"/>
                <a:cs typeface="Arial"/>
              </a:rPr>
              <a:t>request </a:t>
            </a:r>
            <a:r>
              <a:rPr sz="2800" spc="-120" dirty="0">
                <a:latin typeface="+mj-lt"/>
                <a:cs typeface="Arial"/>
              </a:rPr>
              <a:t>dependencies </a:t>
            </a:r>
            <a:r>
              <a:rPr sz="2800" spc="-95" dirty="0">
                <a:latin typeface="+mj-lt"/>
                <a:cs typeface="Arial"/>
              </a:rPr>
              <a:t>instead </a:t>
            </a:r>
            <a:r>
              <a:rPr sz="2800" spc="-5" dirty="0">
                <a:latin typeface="+mj-lt"/>
                <a:cs typeface="Arial"/>
              </a:rPr>
              <a:t>of </a:t>
            </a:r>
            <a:r>
              <a:rPr sz="2800" spc="-90" dirty="0">
                <a:latin typeface="+mj-lt"/>
                <a:cs typeface="Arial"/>
              </a:rPr>
              <a:t>referencing</a:t>
            </a:r>
            <a:r>
              <a:rPr sz="2800" spc="-245" dirty="0">
                <a:latin typeface="+mj-lt"/>
                <a:cs typeface="Arial"/>
              </a:rPr>
              <a:t> </a:t>
            </a:r>
            <a:r>
              <a:rPr sz="2800" spc="-45" dirty="0">
                <a:latin typeface="+mj-lt"/>
                <a:cs typeface="Arial"/>
              </a:rPr>
              <a:t>directly</a:t>
            </a:r>
            <a:endParaRPr sz="2800" dirty="0">
              <a:latin typeface="+mj-lt"/>
              <a:cs typeface="Arial"/>
            </a:endParaRPr>
          </a:p>
          <a:p>
            <a:pPr marL="355596" marR="1027757" indent="-342900">
              <a:lnSpc>
                <a:spcPts val="7188"/>
              </a:lnSpc>
              <a:spcBef>
                <a:spcPts val="960"/>
              </a:spcBef>
              <a:buFont typeface="Arial" panose="020B0604020202020204" pitchFamily="34" charset="0"/>
              <a:buChar char="•"/>
            </a:pPr>
            <a:r>
              <a:rPr sz="2800" spc="-100" dirty="0">
                <a:latin typeface="+mj-lt"/>
                <a:cs typeface="Arial"/>
              </a:rPr>
              <a:t>Dependent </a:t>
            </a:r>
            <a:r>
              <a:rPr sz="2800" spc="-55" dirty="0">
                <a:latin typeface="+mj-lt"/>
                <a:cs typeface="Arial"/>
              </a:rPr>
              <a:t>object </a:t>
            </a:r>
            <a:r>
              <a:rPr sz="2800" spc="-120" dirty="0">
                <a:latin typeface="+mj-lt"/>
                <a:cs typeface="Arial"/>
              </a:rPr>
              <a:t>instances </a:t>
            </a:r>
            <a:r>
              <a:rPr sz="2800" spc="-110" dirty="0">
                <a:latin typeface="+mj-lt"/>
                <a:cs typeface="Arial"/>
              </a:rPr>
              <a:t>are </a:t>
            </a:r>
            <a:r>
              <a:rPr sz="2800" i="1" spc="-80" dirty="0">
                <a:latin typeface="+mj-lt"/>
                <a:cs typeface="Arial"/>
              </a:rPr>
              <a:t>injected </a:t>
            </a:r>
            <a:r>
              <a:rPr sz="2800" spc="-225" dirty="0">
                <a:latin typeface="+mj-lt"/>
                <a:cs typeface="Arial"/>
              </a:rPr>
              <a:t>as </a:t>
            </a:r>
            <a:r>
              <a:rPr sz="2800" spc="-100" dirty="0">
                <a:latin typeface="+mj-lt"/>
                <a:cs typeface="Arial"/>
              </a:rPr>
              <a:t>parameters </a:t>
            </a:r>
            <a:r>
              <a:rPr sz="2800" spc="-40" dirty="0">
                <a:latin typeface="+mj-lt"/>
                <a:cs typeface="Arial"/>
              </a:rPr>
              <a:t>(or</a:t>
            </a:r>
            <a:r>
              <a:rPr sz="2800" spc="-245" dirty="0">
                <a:latin typeface="+mj-lt"/>
                <a:cs typeface="Arial"/>
              </a:rPr>
              <a:t> </a:t>
            </a:r>
            <a:r>
              <a:rPr sz="2800" spc="-65" dirty="0">
                <a:latin typeface="+mj-lt"/>
                <a:cs typeface="Arial"/>
              </a:rPr>
              <a:t>properties)</a:t>
            </a:r>
            <a:endParaRPr lang="en-US" sz="2800" spc="-65" dirty="0">
              <a:latin typeface="+mj-lt"/>
              <a:cs typeface="Arial"/>
            </a:endParaRPr>
          </a:p>
          <a:p>
            <a:pPr marL="355596" marR="1027757" indent="-342900">
              <a:lnSpc>
                <a:spcPts val="7188"/>
              </a:lnSpc>
              <a:spcBef>
                <a:spcPts val="960"/>
              </a:spcBef>
              <a:buFont typeface="Arial" panose="020B0604020202020204" pitchFamily="34" charset="0"/>
              <a:buChar char="•"/>
            </a:pPr>
            <a:r>
              <a:rPr sz="2800" spc="-95" dirty="0">
                <a:latin typeface="+mj-lt"/>
                <a:cs typeface="Arial"/>
              </a:rPr>
              <a:t>Allows </a:t>
            </a:r>
            <a:r>
              <a:rPr sz="2800" spc="-10" dirty="0">
                <a:latin typeface="+mj-lt"/>
                <a:cs typeface="Arial"/>
              </a:rPr>
              <a:t>for </a:t>
            </a:r>
            <a:r>
              <a:rPr sz="2800" spc="-30" dirty="0">
                <a:latin typeface="+mj-lt"/>
                <a:cs typeface="Arial"/>
              </a:rPr>
              <a:t>flexibility </a:t>
            </a:r>
            <a:r>
              <a:rPr sz="2800" spc="-114" dirty="0">
                <a:latin typeface="+mj-lt"/>
                <a:cs typeface="Arial"/>
              </a:rPr>
              <a:t>and</a:t>
            </a:r>
            <a:r>
              <a:rPr sz="2800" spc="-395" dirty="0">
                <a:latin typeface="+mj-lt"/>
                <a:cs typeface="Arial"/>
              </a:rPr>
              <a:t> </a:t>
            </a:r>
            <a:r>
              <a:rPr sz="2800" spc="-40" dirty="0">
                <a:latin typeface="+mj-lt"/>
                <a:cs typeface="Arial"/>
              </a:rPr>
              <a:t>modularity</a:t>
            </a:r>
            <a:endParaRPr sz="2800" dirty="0">
              <a:latin typeface="+mj-lt"/>
              <a:cs typeface="Arial"/>
            </a:endParaRPr>
          </a:p>
          <a:p>
            <a:pPr marL="457200" indent="-457200">
              <a:lnSpc>
                <a:spcPct val="100000"/>
              </a:lnSpc>
              <a:buFont typeface="Arial" panose="020B0604020202020204" pitchFamily="34" charset="0"/>
              <a:buChar char="•"/>
            </a:pPr>
            <a:endParaRPr sz="2800" dirty="0">
              <a:latin typeface="+mj-lt"/>
              <a:cs typeface="Times New Roman"/>
            </a:endParaRPr>
          </a:p>
          <a:p>
            <a:pPr marL="355596" indent="-342900">
              <a:buFont typeface="Arial" panose="020B0604020202020204" pitchFamily="34" charset="0"/>
              <a:buChar char="•"/>
            </a:pPr>
            <a:r>
              <a:rPr sz="2800" spc="-225" dirty="0">
                <a:latin typeface="+mj-lt"/>
                <a:cs typeface="Arial"/>
              </a:rPr>
              <a:t>Classes </a:t>
            </a:r>
            <a:r>
              <a:rPr sz="2800" spc="-25" dirty="0">
                <a:latin typeface="+mj-lt"/>
                <a:cs typeface="Arial"/>
              </a:rPr>
              <a:t>follow </a:t>
            </a:r>
            <a:r>
              <a:rPr sz="2800" spc="-85" dirty="0">
                <a:latin typeface="+mj-lt"/>
                <a:cs typeface="Arial"/>
              </a:rPr>
              <a:t>Explicit </a:t>
            </a:r>
            <a:r>
              <a:rPr sz="2800" spc="-135" dirty="0">
                <a:latin typeface="+mj-lt"/>
                <a:cs typeface="Arial"/>
              </a:rPr>
              <a:t>Dependencies </a:t>
            </a:r>
            <a:r>
              <a:rPr sz="2800" spc="-85" dirty="0">
                <a:latin typeface="+mj-lt"/>
                <a:cs typeface="Arial"/>
              </a:rPr>
              <a:t>Principle, </a:t>
            </a:r>
            <a:r>
              <a:rPr sz="2800" spc="-130" dirty="0">
                <a:latin typeface="+mj-lt"/>
                <a:cs typeface="Arial"/>
              </a:rPr>
              <a:t>Dependency </a:t>
            </a:r>
            <a:r>
              <a:rPr sz="2800" spc="-100" dirty="0">
                <a:latin typeface="+mj-lt"/>
                <a:cs typeface="Arial"/>
              </a:rPr>
              <a:t>Inversion</a:t>
            </a:r>
            <a:r>
              <a:rPr sz="2800" spc="-195" dirty="0">
                <a:latin typeface="+mj-lt"/>
                <a:cs typeface="Arial"/>
              </a:rPr>
              <a:t> </a:t>
            </a:r>
            <a:r>
              <a:rPr sz="2800" spc="-85" dirty="0">
                <a:latin typeface="+mj-lt"/>
                <a:cs typeface="Arial"/>
              </a:rPr>
              <a:t>Principle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7" y="1709309"/>
            <a:ext cx="10519394" cy="3701331"/>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225" dirty="0">
                <a:latin typeface="+mj-lt"/>
                <a:cs typeface="Arial"/>
              </a:rPr>
              <a:t>Classes </a:t>
            </a:r>
            <a:r>
              <a:rPr sz="2800" spc="-95" dirty="0">
                <a:latin typeface="+mj-lt"/>
                <a:cs typeface="Arial"/>
              </a:rPr>
              <a:t>should </a:t>
            </a:r>
            <a:r>
              <a:rPr sz="2800" spc="-155" dirty="0">
                <a:latin typeface="+mj-lt"/>
                <a:cs typeface="Arial"/>
              </a:rPr>
              <a:t>express </a:t>
            </a:r>
            <a:r>
              <a:rPr sz="2800" spc="-10" dirty="0">
                <a:latin typeface="+mj-lt"/>
                <a:cs typeface="Arial"/>
              </a:rPr>
              <a:t>their </a:t>
            </a:r>
            <a:r>
              <a:rPr sz="2800" spc="-70" dirty="0">
                <a:latin typeface="+mj-lt"/>
                <a:cs typeface="Arial"/>
              </a:rPr>
              <a:t>requirements </a:t>
            </a:r>
            <a:r>
              <a:rPr sz="2800" spc="-55" dirty="0">
                <a:latin typeface="+mj-lt"/>
                <a:cs typeface="Arial"/>
              </a:rPr>
              <a:t>through </a:t>
            </a:r>
            <a:r>
              <a:rPr sz="2800" spc="-5" dirty="0">
                <a:latin typeface="+mj-lt"/>
                <a:cs typeface="Arial"/>
              </a:rPr>
              <a:t>their</a:t>
            </a:r>
            <a:r>
              <a:rPr sz="2800" spc="-315" dirty="0">
                <a:latin typeface="+mj-lt"/>
                <a:cs typeface="Arial"/>
              </a:rPr>
              <a:t> </a:t>
            </a:r>
            <a:r>
              <a:rPr sz="2800" spc="-65" dirty="0">
                <a:latin typeface="+mj-lt"/>
                <a:cs typeface="Arial"/>
              </a:rPr>
              <a:t>constructor</a:t>
            </a:r>
            <a:endParaRPr sz="2800" dirty="0">
              <a:latin typeface="+mj-lt"/>
              <a:cs typeface="Arial"/>
            </a:endParaRPr>
          </a:p>
          <a:p>
            <a:pPr marL="457200" indent="-457200">
              <a:lnSpc>
                <a:spcPct val="100000"/>
              </a:lnSpc>
              <a:buFont typeface="Arial" panose="020B0604020202020204" pitchFamily="34" charset="0"/>
              <a:buChar char="•"/>
            </a:pPr>
            <a:endParaRPr sz="2800" dirty="0">
              <a:latin typeface="+mj-lt"/>
              <a:cs typeface="Times New Roman"/>
            </a:endParaRPr>
          </a:p>
          <a:p>
            <a:pPr marL="469896" indent="-457200">
              <a:spcBef>
                <a:spcPts val="1550"/>
              </a:spcBef>
              <a:buFont typeface="Arial" panose="020B0604020202020204" pitchFamily="34" charset="0"/>
              <a:buChar char="•"/>
            </a:pPr>
            <a:r>
              <a:rPr sz="2800" spc="-75" dirty="0">
                <a:latin typeface="+mj-lt"/>
                <a:cs typeface="Arial"/>
              </a:rPr>
              <a:t>Direct </a:t>
            </a:r>
            <a:r>
              <a:rPr sz="2800" spc="-165" dirty="0">
                <a:latin typeface="+mj-lt"/>
                <a:cs typeface="Arial"/>
              </a:rPr>
              <a:t>use </a:t>
            </a:r>
            <a:r>
              <a:rPr sz="2800" spc="-5" dirty="0">
                <a:latin typeface="+mj-lt"/>
                <a:cs typeface="Arial"/>
              </a:rPr>
              <a:t>of </a:t>
            </a:r>
            <a:r>
              <a:rPr sz="2800" i="1" spc="-110" dirty="0">
                <a:latin typeface="+mj-lt"/>
                <a:cs typeface="Arial"/>
              </a:rPr>
              <a:t>specific </a:t>
            </a:r>
            <a:r>
              <a:rPr sz="2800" spc="-85" dirty="0">
                <a:latin typeface="+mj-lt"/>
                <a:cs typeface="Arial"/>
              </a:rPr>
              <a:t>collaborators </a:t>
            </a:r>
            <a:r>
              <a:rPr sz="2800" spc="-120" dirty="0">
                <a:latin typeface="+mj-lt"/>
                <a:cs typeface="Arial"/>
              </a:rPr>
              <a:t>creates </a:t>
            </a:r>
            <a:r>
              <a:rPr sz="2800" b="1" spc="-75" dirty="0">
                <a:latin typeface="+mj-lt"/>
                <a:cs typeface="Arial"/>
              </a:rPr>
              <a:t>hidden</a:t>
            </a:r>
            <a:r>
              <a:rPr sz="2800" b="1" spc="-330" dirty="0">
                <a:latin typeface="+mj-lt"/>
                <a:cs typeface="Arial"/>
              </a:rPr>
              <a:t> </a:t>
            </a:r>
            <a:r>
              <a:rPr sz="2800" b="1" spc="-120" dirty="0">
                <a:latin typeface="+mj-lt"/>
                <a:cs typeface="Arial"/>
              </a:rPr>
              <a:t>dependencies</a:t>
            </a:r>
            <a:endParaRPr sz="2800" b="1" dirty="0">
              <a:latin typeface="+mj-lt"/>
              <a:cs typeface="Arial"/>
            </a:endParaRPr>
          </a:p>
          <a:p>
            <a:pPr marL="457200" indent="-457200">
              <a:spcBef>
                <a:spcPts val="40"/>
              </a:spcBef>
              <a:buFont typeface="Arial" panose="020B0604020202020204" pitchFamily="34" charset="0"/>
              <a:buChar char="•"/>
            </a:pPr>
            <a:endParaRPr sz="2800" dirty="0">
              <a:latin typeface="+mj-lt"/>
              <a:cs typeface="Times New Roman"/>
            </a:endParaRPr>
          </a:p>
          <a:p>
            <a:pPr marL="469896" indent="-457200">
              <a:buFont typeface="Arial" panose="020B0604020202020204" pitchFamily="34" charset="0"/>
              <a:buChar char="•"/>
            </a:pPr>
            <a:r>
              <a:rPr sz="2800" spc="-225" dirty="0">
                <a:latin typeface="+mj-lt"/>
                <a:cs typeface="Arial"/>
              </a:rPr>
              <a:t>Classes </a:t>
            </a:r>
            <a:r>
              <a:rPr sz="2800" spc="15" dirty="0">
                <a:latin typeface="+mj-lt"/>
                <a:cs typeface="Arial"/>
              </a:rPr>
              <a:t>with</a:t>
            </a:r>
            <a:r>
              <a:rPr sz="2800" spc="-505" dirty="0">
                <a:latin typeface="+mj-lt"/>
                <a:cs typeface="Arial"/>
              </a:rPr>
              <a:t> </a:t>
            </a:r>
            <a:r>
              <a:rPr sz="2800" spc="-75" dirty="0">
                <a:latin typeface="+mj-lt"/>
                <a:cs typeface="Arial"/>
              </a:rPr>
              <a:t>hidden </a:t>
            </a:r>
            <a:r>
              <a:rPr sz="2800" spc="-120" dirty="0">
                <a:latin typeface="+mj-lt"/>
                <a:cs typeface="Arial"/>
              </a:rPr>
              <a:t>dependencies </a:t>
            </a:r>
            <a:r>
              <a:rPr sz="2800" spc="-35" dirty="0">
                <a:latin typeface="+mj-lt"/>
                <a:cs typeface="Arial"/>
              </a:rPr>
              <a:t>aren’t </a:t>
            </a:r>
            <a:r>
              <a:rPr sz="2800" spc="-10" dirty="0">
                <a:latin typeface="+mj-lt"/>
                <a:cs typeface="Arial"/>
              </a:rPr>
              <a:t>“honest” </a:t>
            </a:r>
            <a:r>
              <a:rPr sz="2800" spc="-55" dirty="0">
                <a:latin typeface="+mj-lt"/>
                <a:cs typeface="Arial"/>
              </a:rPr>
              <a:t>about </a:t>
            </a:r>
            <a:r>
              <a:rPr sz="2800" spc="-45" dirty="0">
                <a:latin typeface="+mj-lt"/>
                <a:cs typeface="Arial"/>
              </a:rPr>
              <a:t>what </a:t>
            </a:r>
            <a:r>
              <a:rPr sz="2800" spc="-55" dirty="0">
                <a:latin typeface="+mj-lt"/>
                <a:cs typeface="Arial"/>
              </a:rPr>
              <a:t>they </a:t>
            </a:r>
            <a:r>
              <a:rPr sz="2800" spc="-60" dirty="0">
                <a:latin typeface="+mj-lt"/>
                <a:cs typeface="Arial"/>
              </a:rPr>
              <a:t>require</a:t>
            </a:r>
            <a:endParaRPr sz="2800" dirty="0">
              <a:latin typeface="+mj-lt"/>
              <a:cs typeface="Arial"/>
            </a:endParaRPr>
          </a:p>
          <a:p>
            <a:pPr marL="469896" marR="615130" indent="-457200">
              <a:lnSpc>
                <a:spcPct val="217200"/>
              </a:lnSpc>
              <a:spcBef>
                <a:spcPts val="935"/>
              </a:spcBef>
              <a:buFont typeface="Arial" panose="020B0604020202020204" pitchFamily="34" charset="0"/>
              <a:buChar char="•"/>
            </a:pPr>
            <a:r>
              <a:rPr sz="2800" spc="-85" dirty="0">
                <a:latin typeface="+mj-lt"/>
                <a:cs typeface="Arial"/>
              </a:rPr>
              <a:t>Constructor </a:t>
            </a:r>
            <a:r>
              <a:rPr sz="2800" spc="-95" dirty="0">
                <a:latin typeface="+mj-lt"/>
                <a:cs typeface="Arial"/>
              </a:rPr>
              <a:t>should </a:t>
            </a:r>
            <a:r>
              <a:rPr sz="2800" spc="-110" dirty="0">
                <a:latin typeface="+mj-lt"/>
                <a:cs typeface="Arial"/>
              </a:rPr>
              <a:t>be </a:t>
            </a:r>
            <a:r>
              <a:rPr sz="2800" spc="-190" dirty="0">
                <a:latin typeface="+mj-lt"/>
                <a:cs typeface="Arial"/>
              </a:rPr>
              <a:t>a </a:t>
            </a:r>
            <a:r>
              <a:rPr sz="2800" b="1" spc="-155" dirty="0">
                <a:latin typeface="+mj-lt"/>
                <a:cs typeface="Trebuchet MS"/>
              </a:rPr>
              <a:t>contract </a:t>
            </a:r>
            <a:r>
              <a:rPr sz="2800" spc="-5" dirty="0">
                <a:latin typeface="+mj-lt"/>
                <a:cs typeface="Arial"/>
              </a:rPr>
              <a:t>that </a:t>
            </a:r>
            <a:r>
              <a:rPr sz="2800" spc="-114" dirty="0">
                <a:latin typeface="+mj-lt"/>
                <a:cs typeface="Arial"/>
              </a:rPr>
              <a:t>specifies </a:t>
            </a:r>
            <a:r>
              <a:rPr sz="2800" spc="-45" dirty="0">
                <a:latin typeface="+mj-lt"/>
                <a:cs typeface="Arial"/>
              </a:rPr>
              <a:t>what </a:t>
            </a:r>
            <a:r>
              <a:rPr sz="2800" spc="-30" dirty="0">
                <a:latin typeface="+mj-lt"/>
                <a:cs typeface="Arial"/>
              </a:rPr>
              <a:t>the</a:t>
            </a:r>
            <a:r>
              <a:rPr sz="2800" spc="-380" dirty="0">
                <a:latin typeface="+mj-lt"/>
                <a:cs typeface="Arial"/>
              </a:rPr>
              <a:t> </a:t>
            </a:r>
            <a:r>
              <a:rPr sz="2800" spc="-175" dirty="0">
                <a:latin typeface="+mj-lt"/>
                <a:cs typeface="Arial"/>
              </a:rPr>
              <a:t>class </a:t>
            </a:r>
            <a:r>
              <a:rPr sz="2800" spc="-85" dirty="0">
                <a:latin typeface="+mj-lt"/>
                <a:cs typeface="Arial"/>
              </a:rPr>
              <a:t>requires</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EDDC2-DEDB-4E84-83F6-731215D0FA7D}"/>
              </a:ext>
            </a:extLst>
          </p:cNvPr>
          <p:cNvPicPr>
            <a:picLocks noChangeAspect="1"/>
          </p:cNvPicPr>
          <p:nvPr/>
        </p:nvPicPr>
        <p:blipFill>
          <a:blip r:embed="rId2"/>
          <a:stretch>
            <a:fillRect/>
          </a:stretch>
        </p:blipFill>
        <p:spPr>
          <a:xfrm>
            <a:off x="896011" y="1293780"/>
            <a:ext cx="10301768" cy="5272392"/>
          </a:xfrm>
          <a:prstGeom prst="rect">
            <a:avLst/>
          </a:prstGeom>
        </p:spPr>
      </p:pic>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spTree>
    <p:extLst>
      <p:ext uri="{BB962C8B-B14F-4D97-AF65-F5344CB8AC3E}">
        <p14:creationId xmlns:p14="http://schemas.microsoft.com/office/powerpoint/2010/main" val="311415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a:spcBef>
                <a:spcPts val="100"/>
              </a:spcBef>
            </a:pPr>
            <a:r>
              <a:rPr sz="2399" spc="-120" dirty="0">
                <a:latin typeface="+mj-lt"/>
                <a:cs typeface="Arial"/>
              </a:rPr>
              <a:t>Add </a:t>
            </a:r>
            <a:r>
              <a:rPr sz="2399" spc="-60" dirty="0">
                <a:latin typeface="+mj-lt"/>
                <a:cs typeface="Arial"/>
              </a:rPr>
              <a:t>Entity </a:t>
            </a:r>
            <a:r>
              <a:rPr sz="2399" spc="-110" dirty="0">
                <a:latin typeface="+mj-lt"/>
                <a:cs typeface="Arial"/>
              </a:rPr>
              <a:t>Framework </a:t>
            </a:r>
            <a:r>
              <a:rPr sz="2399" spc="-170" dirty="0">
                <a:latin typeface="+mj-lt"/>
                <a:cs typeface="Arial"/>
              </a:rPr>
              <a:t>Core </a:t>
            </a:r>
            <a:r>
              <a:rPr sz="2399" spc="-290" dirty="0">
                <a:latin typeface="+mj-lt"/>
                <a:cs typeface="Arial"/>
              </a:rPr>
              <a:t>(EF </a:t>
            </a:r>
            <a:r>
              <a:rPr sz="2399" spc="-150" dirty="0">
                <a:latin typeface="+mj-lt"/>
                <a:cs typeface="Arial"/>
              </a:rPr>
              <a:t>Core) </a:t>
            </a:r>
            <a:r>
              <a:rPr sz="2399" spc="-30" dirty="0">
                <a:latin typeface="+mj-lt"/>
                <a:cs typeface="Arial"/>
              </a:rPr>
              <a:t>in</a:t>
            </a:r>
            <a:r>
              <a:rPr sz="2399" spc="-430" dirty="0">
                <a:latin typeface="+mj-lt"/>
                <a:cs typeface="Arial"/>
              </a:rPr>
              <a:t> </a:t>
            </a:r>
            <a:r>
              <a:rPr sz="2399" spc="150" dirty="0">
                <a:latin typeface="+mj-lt"/>
                <a:cs typeface="Arial"/>
              </a:rPr>
              <a:t>ConfigureServices:</a:t>
            </a:r>
            <a:endParaRPr sz="2399" dirty="0">
              <a:latin typeface="+mj-lt"/>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a:spcBef>
                <a:spcPts val="100"/>
              </a:spcBef>
            </a:pPr>
            <a:r>
              <a:rPr sz="2399" spc="-135" dirty="0">
                <a:latin typeface="+mj-lt"/>
                <a:cs typeface="Arial"/>
              </a:rPr>
              <a:t>Also </a:t>
            </a:r>
            <a:r>
              <a:rPr sz="2399" spc="-85" dirty="0">
                <a:latin typeface="+mj-lt"/>
                <a:cs typeface="Arial"/>
              </a:rPr>
              <a:t>supports </a:t>
            </a:r>
            <a:r>
              <a:rPr sz="2399" spc="-60" dirty="0">
                <a:latin typeface="+mj-lt"/>
                <a:cs typeface="Arial"/>
              </a:rPr>
              <a:t>InMemory </a:t>
            </a:r>
            <a:r>
              <a:rPr sz="2399" spc="-140" dirty="0">
                <a:latin typeface="+mj-lt"/>
                <a:cs typeface="Arial"/>
              </a:rPr>
              <a:t>– </a:t>
            </a:r>
            <a:r>
              <a:rPr sz="2399" spc="-70" dirty="0">
                <a:latin typeface="+mj-lt"/>
                <a:cs typeface="Arial"/>
              </a:rPr>
              <a:t>Install </a:t>
            </a:r>
            <a:r>
              <a:rPr sz="2399" spc="-50" dirty="0">
                <a:latin typeface="+mj-lt"/>
                <a:cs typeface="Arial"/>
              </a:rPr>
              <a:t>this</a:t>
            </a:r>
            <a:r>
              <a:rPr sz="2399" spc="-295" dirty="0">
                <a:latin typeface="+mj-lt"/>
                <a:cs typeface="Arial"/>
              </a:rPr>
              <a:t> </a:t>
            </a:r>
            <a:r>
              <a:rPr sz="2399" spc="-150" dirty="0">
                <a:latin typeface="+mj-lt"/>
                <a:cs typeface="Arial"/>
              </a:rPr>
              <a:t>package:</a:t>
            </a:r>
            <a:endParaRPr sz="2399" dirty="0">
              <a:latin typeface="+mj-lt"/>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endParaRPr sz="1799">
              <a:latin typeface="+mj-lt"/>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a:spcBef>
                <a:spcPts val="100"/>
              </a:spcBef>
            </a:pPr>
            <a:r>
              <a:rPr sz="2399" spc="-110" dirty="0">
                <a:latin typeface="+mj-lt"/>
                <a:cs typeface="Arial"/>
              </a:rPr>
              <a:t>and </a:t>
            </a:r>
            <a:r>
              <a:rPr sz="2399" spc="-45" dirty="0">
                <a:latin typeface="+mj-lt"/>
                <a:cs typeface="Arial"/>
              </a:rPr>
              <a:t>modify</a:t>
            </a:r>
            <a:r>
              <a:rPr sz="2399" spc="-155" dirty="0">
                <a:latin typeface="+mj-lt"/>
                <a:cs typeface="Arial"/>
              </a:rPr>
              <a:t> </a:t>
            </a:r>
            <a:r>
              <a:rPr sz="2399" spc="150" dirty="0">
                <a:latin typeface="+mj-lt"/>
                <a:cs typeface="Arial"/>
              </a:rPr>
              <a:t>ConfigureServices:</a:t>
            </a:r>
            <a:endParaRPr sz="2399" dirty="0">
              <a:latin typeface="+mj-lt"/>
              <a:cs typeface="Arial"/>
            </a:endParaRPr>
          </a:p>
          <a:p>
            <a:pPr marL="600530">
              <a:spcBef>
                <a:spcPts val="1699"/>
              </a:spcBef>
            </a:pPr>
            <a:r>
              <a:rPr sz="1799" spc="75" dirty="0">
                <a:latin typeface="Consolas" panose="020B0609020204030204" pitchFamily="49" charset="0"/>
                <a:cs typeface="Arial"/>
              </a:rPr>
              <a:t>services.AddDbContext&lt;AppDbContext&gt;(options</a:t>
            </a:r>
            <a:r>
              <a:rPr sz="1799" spc="490" dirty="0">
                <a:latin typeface="Consolas" panose="020B0609020204030204" pitchFamily="49" charset="0"/>
                <a:cs typeface="Arial"/>
              </a:rPr>
              <a:t> </a:t>
            </a:r>
            <a:r>
              <a:rPr sz="1799" spc="-70" dirty="0">
                <a:latin typeface="Consolas" panose="020B0609020204030204" pitchFamily="49" charset="0"/>
                <a:cs typeface="Arial"/>
              </a:rPr>
              <a:t>=&gt;</a:t>
            </a:r>
            <a:endParaRPr sz="1799" dirty="0">
              <a:latin typeface="Consolas" panose="020B0609020204030204" pitchFamily="49" charset="0"/>
              <a:cs typeface="Arial"/>
            </a:endParaRPr>
          </a:p>
          <a:p>
            <a:pPr marL="2479566">
              <a:spcBef>
                <a:spcPts val="5"/>
              </a:spcBef>
            </a:pPr>
            <a:r>
              <a:rPr sz="1799" spc="65" dirty="0">
                <a:latin typeface="Consolas" panose="020B0609020204030204" pitchFamily="49" charset="0"/>
                <a:cs typeface="Arial"/>
              </a:rPr>
              <a:t>options.UseInMemoryDatabase(“DbName”));</a:t>
            </a:r>
            <a:endParaRPr sz="1799" dirty="0">
              <a:latin typeface="Consolas" panose="020B0609020204030204" pitchFamily="49" charset="0"/>
              <a:cs typeface="Arial"/>
            </a:endParaRPr>
          </a:p>
          <a:p>
            <a:pPr>
              <a:spcBef>
                <a:spcPts val="30"/>
              </a:spcBef>
            </a:pPr>
            <a:endParaRPr lang="en-US" sz="1849" dirty="0">
              <a:latin typeface="Consolas" panose="020B0609020204030204" pitchFamily="49" charset="0"/>
              <a:cs typeface="Times New Roman"/>
            </a:endParaRPr>
          </a:p>
          <a:p>
            <a:pPr marL="476107"/>
            <a:r>
              <a:rPr sz="1799" spc="95" dirty="0">
                <a:solidFill>
                  <a:srgbClr val="008000"/>
                </a:solidFill>
                <a:latin typeface="Consolas" panose="020B0609020204030204" pitchFamily="49" charset="0"/>
                <a:cs typeface="Arial"/>
              </a:rPr>
              <a:t>//options.UseSqlServer(Configuration.GetConnectionString("</a:t>
            </a:r>
            <a:r>
              <a:rPr sz="1799" spc="95" dirty="0" err="1">
                <a:solidFill>
                  <a:srgbClr val="008000"/>
                </a:solidFill>
                <a:latin typeface="Consolas" panose="020B0609020204030204" pitchFamily="49" charset="0"/>
                <a:cs typeface="Arial"/>
              </a:rPr>
              <a:t>DefaultConnection</a:t>
            </a:r>
            <a:r>
              <a:rPr sz="1799" spc="95" dirty="0">
                <a:solidFill>
                  <a:srgbClr val="008000"/>
                </a:solidFill>
                <a:latin typeface="Consolas" panose="020B0609020204030204" pitchFamily="49" charset="0"/>
                <a:cs typeface="Arial"/>
              </a:rPr>
              <a:t>")))</a:t>
            </a:r>
            <a:r>
              <a:rPr lang="en-US" sz="1799" spc="95" dirty="0">
                <a:solidFill>
                  <a:srgbClr val="008000"/>
                </a:solidFill>
                <a:latin typeface="Consolas" panose="020B0609020204030204" pitchFamily="49" charset="0"/>
                <a:cs typeface="Arial"/>
              </a:rPr>
              <a:t>;</a:t>
            </a:r>
            <a:endParaRPr sz="2099" baseline="7936" dirty="0">
              <a:latin typeface="Consolas" panose="020B0609020204030204" pitchFamily="49" charset="0"/>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22582</TotalTime>
  <Words>5502</Words>
  <Application>Microsoft Office PowerPoint</Application>
  <PresentationFormat>Custom</PresentationFormat>
  <Paragraphs>643</Paragraphs>
  <Slides>74</Slides>
  <Notes>35</Notes>
  <HiddenSlides>6</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74</vt:i4>
      </vt:variant>
    </vt:vector>
  </HeadingPairs>
  <TitlesOfParts>
    <vt:vector size="102" baseType="lpstr">
      <vt:lpstr>ＭＳ Ｐゴシック</vt:lpstr>
      <vt:lpstr>Arial</vt:lpstr>
      <vt:lpstr>Arial Black</vt:lpstr>
      <vt:lpstr>Avenir LT Pro 45 Book</vt:lpstr>
      <vt:lpstr>Calibri</vt:lpstr>
      <vt:lpstr>Calibri Light</vt:lpstr>
      <vt:lpstr>Consolas</vt:lpstr>
      <vt:lpstr>Courier New</vt:lpstr>
      <vt:lpstr>Haettenschweiler</vt:lpstr>
      <vt:lpstr>Segoe Semibold</vt:lpstr>
      <vt:lpstr>Segoe UI</vt:lpstr>
      <vt:lpstr>Segoe UI Light</vt:lpstr>
      <vt:lpstr>Segoe UI Semibold</vt:lpstr>
      <vt:lpstr>Segoe UI Semilight</vt:lpstr>
      <vt:lpstr>Segoe UI Symbol</vt:lpstr>
      <vt:lpstr>Times New Roman</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https://github.com/marianosz/netCoreWorkshop</vt:lpstr>
      <vt:lpstr>.NET Core Workshop </vt:lpstr>
      <vt:lpstr>.NET Any developer, any app, any platform</vt:lpstr>
      <vt:lpstr>Exciting times ahead for .NET</vt:lpstr>
      <vt:lpstr>PowerPoint Presentation</vt:lpstr>
      <vt:lpstr>.NET: the family gets bigger</vt:lpstr>
      <vt:lpstr>.NET Runtimes</vt:lpstr>
      <vt:lpstr>.NET Core</vt:lpstr>
      <vt:lpstr>.NET Command Line Interface (CLI)</vt:lpstr>
      <vt:lpstr>Running a .NET application</vt:lpstr>
      <vt:lpstr>PowerPoint Presentation</vt:lpstr>
      <vt:lpstr>Installing .NET Core</vt:lpstr>
      <vt:lpstr>Installing .NET Core</vt:lpstr>
      <vt:lpstr>Languages</vt:lpstr>
      <vt:lpstr>Development Tools</vt:lpstr>
      <vt:lpstr>Visual Studio Code</vt:lpstr>
      <vt:lpstr>Demo .NET Core</vt:lpstr>
      <vt:lpstr>ASP.NET Core</vt:lpstr>
      <vt:lpstr>ASP.NET Core</vt:lpstr>
      <vt:lpstr>ASP.NET Core and the modern web</vt:lpstr>
      <vt:lpstr>ASP.NET Core Stack </vt:lpstr>
      <vt:lpstr>Visual Studio .NET Core Templates</vt:lpstr>
      <vt:lpstr>ASP.NET Core Project Templates</vt:lpstr>
      <vt:lpstr>New Web Projects with dotnet</vt:lpstr>
      <vt:lpstr>dotnet CLI Templates</vt:lpstr>
      <vt:lpstr>ASP.NET Core Web Server Kestrel</vt:lpstr>
      <vt:lpstr>Kestrel</vt:lpstr>
      <vt:lpstr>Kestrel Performance</vt:lpstr>
      <vt:lpstr>PowerPoint Presentation</vt:lpstr>
      <vt:lpstr>ASP.NET Core Web App Key Components</vt:lpstr>
      <vt:lpstr>Startup.cs</vt:lpstr>
      <vt:lpstr>Startup ConfigureServices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Typical Project File</vt:lpstr>
      <vt:lpstr>Dependency Injection (DI)</vt:lpstr>
      <vt:lpstr>Explicit Dependencies Principle</vt:lpstr>
      <vt:lpstr>Dependency Injection on .NET Core</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Data Access</vt:lpstr>
      <vt:lpstr>Data Access</vt:lpstr>
      <vt:lpstr>Working With a Database Using EF Core</vt:lpstr>
      <vt:lpstr>Deploy</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744</cp:revision>
  <dcterms:created xsi:type="dcterms:W3CDTF">2012-02-15T23:39:54Z</dcterms:created>
  <dcterms:modified xsi:type="dcterms:W3CDTF">2018-09-14T15:35:42Z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